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oto Emoji"/>
      <p:regular r:id="rId13"/>
      <p:bold r:id="rId14"/>
    </p:embeddedFont>
    <p:embeddedFont>
      <p:font typeface="Raleway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Raleway Light"/>
      <p:regular r:id="rId23"/>
      <p:bold r:id="rId24"/>
      <p:italic r:id="rId25"/>
      <p:boldItalic r:id="rId26"/>
    </p:embeddedFont>
    <p:embeddedFont>
      <p:font typeface="Montserrat Light"/>
      <p:regular r:id="rId27"/>
      <p:bold r:id="rId28"/>
      <p:italic r:id="rId29"/>
      <p:boldItalic r:id="rId30"/>
    </p:embeddedFont>
    <p:embeddedFont>
      <p:font typeface="Noto Emoji Light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RalewayLight-bold.fntdata"/><Relationship Id="rId23" Type="http://schemas.openxmlformats.org/officeDocument/2006/relationships/font" Target="fonts/Raleway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Light-boldItalic.fntdata"/><Relationship Id="rId25" Type="http://schemas.openxmlformats.org/officeDocument/2006/relationships/font" Target="fonts/RalewayLight-italic.fntdata"/><Relationship Id="rId28" Type="http://schemas.openxmlformats.org/officeDocument/2006/relationships/font" Target="fonts/MontserratLight-bold.fntdata"/><Relationship Id="rId27" Type="http://schemas.openxmlformats.org/officeDocument/2006/relationships/font" Target="fonts/Montserrat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otoEmojiLight-regular.fntdata"/><Relationship Id="rId30" Type="http://schemas.openxmlformats.org/officeDocument/2006/relationships/font" Target="fonts/Montserrat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NotoEmojiLight-bold.fntdata"/><Relationship Id="rId13" Type="http://schemas.openxmlformats.org/officeDocument/2006/relationships/font" Target="fonts/NotoEmoji-regular.fntdata"/><Relationship Id="rId12" Type="http://schemas.openxmlformats.org/officeDocument/2006/relationships/slide" Target="slides/slide7.xml"/><Relationship Id="rId15" Type="http://schemas.openxmlformats.org/officeDocument/2006/relationships/font" Target="fonts/Raleway-regular.fntdata"/><Relationship Id="rId14" Type="http://schemas.openxmlformats.org/officeDocument/2006/relationships/font" Target="fonts/NotoEmoji-bold.fntdata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3b36910d4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3b36910d4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3b36910d4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3b36910d4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b36910d4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b36910d4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b36910d4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b36910d4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b36910d42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b36910d42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b36910d4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b36910d4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b36910d4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b36910d4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https://unsplash.com/@itsmewiggl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emojipedia.org/evergreen-tree/" TargetMode="External"/><Relationship Id="rId5" Type="http://schemas.openxmlformats.org/officeDocument/2006/relationships/hyperlink" Target="https://emojipedia.org/cityscap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emojipedia.org/evergreen-tre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www150.statcan.gc.ca/n1/pub/82-003-x/2021005/article/00001-eng.htm" TargetMode="External"/><Relationship Id="rId11" Type="http://schemas.openxmlformats.org/officeDocument/2006/relationships/hyperlink" Target="https://doi.org/10.1017/gmh.2021.21" TargetMode="External"/><Relationship Id="rId10" Type="http://schemas.openxmlformats.org/officeDocument/2006/relationships/hyperlink" Target="https://doi.org/10.1017/gmh.2021.21" TargetMode="External"/><Relationship Id="rId12" Type="http://schemas.openxmlformats.org/officeDocument/2006/relationships/image" Target="../media/image1.png"/><Relationship Id="rId9" Type="http://schemas.openxmlformats.org/officeDocument/2006/relationships/hyperlink" Target="https://www.ncbi.nlm.nih.gov/pmc/articles/PMC5663018/?report=classic" TargetMode="External"/><Relationship Id="rId5" Type="http://schemas.openxmlformats.org/officeDocument/2006/relationships/hyperlink" Target="https://www150.statcan.gc.ca/n1/pub/82-003-x/2021005/article/00001-eng.htm" TargetMode="External"/><Relationship Id="rId6" Type="http://schemas.openxmlformats.org/officeDocument/2006/relationships/hyperlink" Target="https://doi.org/10.1186/s12889-020-08647-z" TargetMode="External"/><Relationship Id="rId7" Type="http://schemas.openxmlformats.org/officeDocument/2006/relationships/hyperlink" Target="https://doi.org/10.1186/s12889-020-08647-z" TargetMode="External"/><Relationship Id="rId8" Type="http://schemas.openxmlformats.org/officeDocument/2006/relationships/hyperlink" Target="https://www.ncbi.nlm.nih.gov/pmc/articles/PMC5663018/?report=classi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1574" l="0" r="0" t="16234"/>
          <a:stretch/>
        </p:blipFill>
        <p:spPr>
          <a:xfrm>
            <a:off x="17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708050" y="1849050"/>
            <a:ext cx="43809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fr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impact of urban greenery level on Indigenous mental health.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55100" y="1290600"/>
            <a:ext cx="2401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🍂</a:t>
            </a:r>
            <a:endParaRPr b="1" sz="11000">
              <a:solidFill>
                <a:srgbClr val="FFFFFF"/>
              </a:solidFill>
              <a:latin typeface="Noto Emoji"/>
              <a:ea typeface="Noto Emoji"/>
              <a:cs typeface="Noto Emoji"/>
              <a:sym typeface="Noto Emoji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3359136" y="2044050"/>
            <a:ext cx="12600" cy="1055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/>
        </p:nvSpPr>
        <p:spPr>
          <a:xfrm>
            <a:off x="6191100" y="4859400"/>
            <a:ext cx="2952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Image: </a:t>
            </a:r>
            <a:r>
              <a:rPr lang="fr" sz="800" u="sng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Jhosie Espantaleon</a:t>
            </a:r>
            <a:endParaRPr sz="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15686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14092" l="0" r="0" t="43713"/>
          <a:stretch/>
        </p:blipFill>
        <p:spPr>
          <a:xfrm flipH="1">
            <a:off x="-25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FFFFFF">
                  <a:alpha val="45882"/>
                  <a:alpha val="25600"/>
                </a:srgbClr>
              </a:gs>
              <a:gs pos="100000">
                <a:srgbClr val="FFFFFF">
                  <a:alpha val="0"/>
                  <a:alpha val="256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238907" y="185350"/>
            <a:ext cx="7423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fr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56400" y="936725"/>
            <a:ext cx="5355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56400" y="2248075"/>
            <a:ext cx="5624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uFill>
                  <a:noFill/>
                </a:uFill>
                <a:latin typeface="Noto Emoji"/>
                <a:ea typeface="Noto Emoji"/>
                <a:cs typeface="Noto Emoji"/>
                <a:sym typeface="Noto Emoj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🌲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Nature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is key to the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Indigenous </a:t>
            </a:r>
            <a:r>
              <a:rPr lang="fr" sz="16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[1]</a:t>
            </a:r>
            <a:endParaRPr sz="16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56400" y="936725"/>
            <a:ext cx="5519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⛓️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Correlate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G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reenery, Indigenous identity and Mental health</a:t>
            </a:r>
            <a:endParaRPr sz="24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56400" y="2686075"/>
            <a:ext cx="5624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⚖️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Unequal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greenery distribution </a:t>
            </a:r>
            <a:r>
              <a:rPr lang="fr" sz="16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[2]</a:t>
            </a:r>
            <a:endParaRPr sz="16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56400" y="3673005"/>
            <a:ext cx="50712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🏙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Aid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urban development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56400" y="4111005"/>
            <a:ext cx="5975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🍂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Strengthen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Indigenous research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3" name="Google Shape;73;p14"/>
          <p:cNvCxnSpPr/>
          <p:nvPr/>
        </p:nvCxnSpPr>
        <p:spPr>
          <a:xfrm>
            <a:off x="356389" y="687250"/>
            <a:ext cx="939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4"/>
          <p:cNvSpPr txBox="1"/>
          <p:nvPr/>
        </p:nvSpPr>
        <p:spPr>
          <a:xfrm>
            <a:off x="6191100" y="4859400"/>
            <a:ext cx="2952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Image: S</a:t>
            </a: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ergei Wing</a:t>
            </a:r>
            <a:endParaRPr sz="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37549" l="0" r="0" t="24965"/>
          <a:stretch/>
        </p:blipFill>
        <p:spPr>
          <a:xfrm>
            <a:off x="25" y="0"/>
            <a:ext cx="91439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FFFFFF">
                  <a:alpha val="45882"/>
                  <a:alpha val="25600"/>
                </a:srgbClr>
              </a:gs>
              <a:gs pos="100000">
                <a:srgbClr val="FFFFFF">
                  <a:alpha val="0"/>
                  <a:alpha val="256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38907" y="185350"/>
            <a:ext cx="7423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fr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56400" y="860525"/>
            <a:ext cx="5519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⏰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Cross sectional study of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56400" y="1298525"/>
            <a:ext cx="5519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FFFF"/>
                </a:solidFill>
                <a:uFill>
                  <a:noFill/>
                </a:uFill>
                <a:latin typeface="Noto Emoji"/>
                <a:ea typeface="Noto Emoji"/>
                <a:cs typeface="Noto Emoji"/>
                <a:sym typeface="Noto Emoj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🌲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Greenery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levels (NDVI)</a:t>
            </a:r>
            <a:endParaRPr sz="24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56400" y="1736525"/>
            <a:ext cx="5519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🧠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Self-perceived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mental health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56400" y="2495550"/>
            <a:ext cx="74232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🧪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Chi-square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test</a:t>
            </a:r>
            <a:endParaRPr sz="24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540000" lvl="0" marL="99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- Demography </a:t>
            </a:r>
            <a:r>
              <a:rPr lang="fr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→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Mental health </a:t>
            </a:r>
            <a:r>
              <a:rPr lang="fr" sz="16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(n=134)</a:t>
            </a:r>
            <a:endParaRPr sz="16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540000" lvl="0" marL="99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- Greenery </a:t>
            </a:r>
            <a:r>
              <a:rPr lang="fr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→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Mental health </a:t>
            </a:r>
            <a:r>
              <a:rPr lang="fr" sz="16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(n=195)</a:t>
            </a:r>
            <a:endParaRPr sz="16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540000" lvl="0" marL="99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- Interaction Greenery </a:t>
            </a:r>
            <a:r>
              <a:rPr lang="fr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↔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Demography </a:t>
            </a:r>
            <a:r>
              <a:rPr lang="fr" sz="16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(n=282)</a:t>
            </a:r>
            <a:endParaRPr sz="16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56400" y="4004650"/>
            <a:ext cx="5519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🚩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250 random samples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for countrywide coverage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356389" y="687250"/>
            <a:ext cx="939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/>
        </p:nvSpPr>
        <p:spPr>
          <a:xfrm>
            <a:off x="6191100" y="4859400"/>
            <a:ext cx="2952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Image: T</a:t>
            </a: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om Barrett</a:t>
            </a:r>
            <a:endParaRPr sz="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14377" l="0" r="0" t="1248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FFFFFF">
                  <a:alpha val="45882"/>
                  <a:alpha val="25600"/>
                </a:srgbClr>
              </a:gs>
              <a:gs pos="100000">
                <a:srgbClr val="FFFFFF">
                  <a:alpha val="0"/>
                  <a:alpha val="256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238907" y="185350"/>
            <a:ext cx="7423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fr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356389" y="687250"/>
            <a:ext cx="939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 amt="91000"/>
          </a:blip>
          <a:srcRect b="0" l="0" r="0" t="0"/>
          <a:stretch/>
        </p:blipFill>
        <p:spPr>
          <a:xfrm>
            <a:off x="3348400" y="687250"/>
            <a:ext cx="5601224" cy="39772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15000" fadeDir="5400012" kx="0" rotWithShape="0" algn="bl" stA="35000" stPos="0" sy="-100000" ky="0"/>
          </a:effectLst>
        </p:spPr>
      </p:pic>
      <p:sp>
        <p:nvSpPr>
          <p:cNvPr id="98" name="Google Shape;98;p16"/>
          <p:cNvSpPr txBox="1"/>
          <p:nvPr/>
        </p:nvSpPr>
        <p:spPr>
          <a:xfrm>
            <a:off x="238900" y="964400"/>
            <a:ext cx="3109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oto Emoji"/>
                <a:ea typeface="Noto Emoji"/>
                <a:cs typeface="Noto Emoji"/>
                <a:sym typeface="Noto Emoji"/>
              </a:rPr>
              <a:t>📖</a:t>
            </a:r>
            <a:r>
              <a:rPr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i="1" lang="f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Figure 1:</a:t>
            </a:r>
            <a:endParaRPr i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000" lvl="0" marL="45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overview of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 = 72,933 </a:t>
            </a:r>
            <a:r>
              <a:rPr lang="f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effective participants categorized by Indigenous identity, greenery levels and self-perceived mental health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191100" y="4859400"/>
            <a:ext cx="2952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Image: Daniel Shapiro</a:t>
            </a:r>
            <a:endParaRPr sz="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20087" l="0" r="0" t="44752"/>
          <a:stretch/>
        </p:blipFill>
        <p:spPr>
          <a:xfrm>
            <a:off x="1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FFFFFF">
                  <a:alpha val="45882"/>
                  <a:alpha val="25600"/>
                </a:srgbClr>
              </a:gs>
              <a:gs pos="100000">
                <a:srgbClr val="FFFFFF">
                  <a:alpha val="0"/>
                  <a:alpha val="256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238907" y="185350"/>
            <a:ext cx="7423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fr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>
            <a:off x="356389" y="687250"/>
            <a:ext cx="939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7"/>
          <p:cNvSpPr txBox="1"/>
          <p:nvPr/>
        </p:nvSpPr>
        <p:spPr>
          <a:xfrm>
            <a:off x="4882450" y="799275"/>
            <a:ext cx="4149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38900" y="964400"/>
            <a:ext cx="3109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oto Emoji"/>
                <a:ea typeface="Noto Emoji"/>
                <a:cs typeface="Noto Emoji"/>
                <a:sym typeface="Noto Emoji"/>
              </a:rPr>
              <a:t>📖</a:t>
            </a:r>
            <a:r>
              <a:rPr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i="1" lang="f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Figure 2:</a:t>
            </a:r>
            <a:endParaRPr i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Insignificant </a:t>
            </a:r>
            <a:r>
              <a:rPr b="1"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Chi-Square</a:t>
            </a:r>
            <a:r>
              <a:rPr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test p-values collected for demography, greenery and their interactions on mental health over </a:t>
            </a:r>
            <a:r>
              <a:rPr b="1"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250 random</a:t>
            </a:r>
            <a:r>
              <a:rPr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samples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 amt="91000"/>
          </a:blip>
          <a:srcRect b="0" l="0" r="0" t="0"/>
          <a:stretch/>
        </p:blipFill>
        <p:spPr>
          <a:xfrm>
            <a:off x="3886725" y="687175"/>
            <a:ext cx="5062901" cy="39774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15000" fadeDir="5400012" kx="0" rotWithShape="0" algn="bl" stA="35000" stPos="0" sy="-100000" ky="0"/>
          </a:effectLst>
        </p:spPr>
      </p:pic>
      <p:sp>
        <p:nvSpPr>
          <p:cNvPr id="111" name="Google Shape;111;p17"/>
          <p:cNvSpPr txBox="1"/>
          <p:nvPr/>
        </p:nvSpPr>
        <p:spPr>
          <a:xfrm>
            <a:off x="6191100" y="4859400"/>
            <a:ext cx="2952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Image: M</a:t>
            </a: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arek Piwnicki</a:t>
            </a:r>
            <a:endParaRPr sz="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481" l="9074" r="0" t="23101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FFFFFF">
                  <a:alpha val="45882"/>
                  <a:alpha val="25600"/>
                </a:srgbClr>
              </a:gs>
              <a:gs pos="100000">
                <a:srgbClr val="FFFFFF">
                  <a:alpha val="0"/>
                  <a:alpha val="256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238907" y="185350"/>
            <a:ext cx="7423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fr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56400" y="860525"/>
            <a:ext cx="6315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Noto Emoji Light"/>
                <a:ea typeface="Noto Emoji Light"/>
                <a:cs typeface="Noto Emoji Light"/>
                <a:sym typeface="Noto Emoji Light"/>
              </a:rPr>
              <a:t>📊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Few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tests were significant</a:t>
            </a:r>
            <a:endParaRPr sz="24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	</a:t>
            </a:r>
            <a:r>
              <a:rPr lang="fr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→ </a:t>
            </a:r>
            <a:r>
              <a:rPr b="1" lang="f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Inconclusive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	</a:t>
            </a:r>
            <a:endParaRPr sz="24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56400" y="1981350"/>
            <a:ext cx="5519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🌳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Imprecision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of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greenness</a:t>
            </a:r>
            <a:endParaRPr sz="24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356400" y="2419350"/>
            <a:ext cx="5519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⚖️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Unbalanced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data </a:t>
            </a:r>
            <a:r>
              <a:rPr lang="fr" sz="16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(5.22% Indigenous)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56400" y="2857350"/>
            <a:ext cx="5519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🧠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Self-report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biases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56400" y="3733350"/>
            <a:ext cx="6182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💊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Alternatives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to improve well-being</a:t>
            </a:r>
            <a:endParaRPr sz="16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56400" y="4171350"/>
            <a:ext cx="6182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540000" lvl="0" marL="54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Noto Emoji"/>
                <a:ea typeface="Noto Emoji"/>
                <a:cs typeface="Noto Emoji"/>
                <a:sym typeface="Noto Emoji"/>
              </a:rPr>
              <a:t>📝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fr" sz="24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More Indigenous </a:t>
            </a:r>
            <a:r>
              <a:rPr b="1" lang="f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research needed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5" name="Google Shape;125;p18"/>
          <p:cNvCxnSpPr/>
          <p:nvPr/>
        </p:nvCxnSpPr>
        <p:spPr>
          <a:xfrm>
            <a:off x="356389" y="687250"/>
            <a:ext cx="939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8"/>
          <p:cNvSpPr txBox="1"/>
          <p:nvPr/>
        </p:nvSpPr>
        <p:spPr>
          <a:xfrm>
            <a:off x="6191100" y="4859400"/>
            <a:ext cx="2952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Image: J</a:t>
            </a: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eremy Cai</a:t>
            </a:r>
            <a:endParaRPr sz="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36432" l="0" r="0" t="26077"/>
          <a:stretch/>
        </p:blipFill>
        <p:spPr>
          <a:xfrm flipH="1">
            <a:off x="11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FFFFFF">
                  <a:alpha val="45882"/>
                  <a:alpha val="25600"/>
                </a:srgbClr>
              </a:gs>
              <a:gs pos="100000">
                <a:srgbClr val="FFFFFF">
                  <a:alpha val="0"/>
                  <a:alpha val="256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238907" y="185350"/>
            <a:ext cx="7423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fr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>
            <a:off x="356389" y="687250"/>
            <a:ext cx="1384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9"/>
          <p:cNvSpPr txBox="1"/>
          <p:nvPr/>
        </p:nvSpPr>
        <p:spPr>
          <a:xfrm>
            <a:off x="3752950" y="964400"/>
            <a:ext cx="5091000" cy="3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[1] </a:t>
            </a:r>
            <a:r>
              <a:rPr lang="f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Government of Canada, S. C. (2021, May 19). Ethnocultural and socioeconomic disparities in exposure to residential greenness within urban Canada.</a:t>
            </a:r>
            <a:r>
              <a:rPr lang="fr" sz="11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https://www150.statcan.gc.ca/n1/pub/82-003-x/2021005/article/00001-eng.htm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[2] </a:t>
            </a:r>
            <a:r>
              <a:rPr lang="f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Hatala, A. R., Njeze, C., Morton, D., Pearl, T., &amp; Bird-Naytowhow, K. (2020). Land and nature as sources of health and resilience among Indigenous youth in an urban Canadian context : A photovoice exploration. BMC Public Health, 20(1), 538.</a:t>
            </a:r>
            <a:r>
              <a:rPr lang="fr" sz="11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https://doi.org/10.1186/s12889-020-08647-z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[3] </a:t>
            </a:r>
            <a:r>
              <a:rPr lang="f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Barton, J., &amp; Rogerson, M. (2017). The importance of greenspace for mental health. BJPsych International,</a:t>
            </a:r>
            <a:r>
              <a:rPr lang="fr" sz="11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https://www.ncbi.nlm.nih.gov/pmc/articles/PMC5663018/?report=classic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[4] </a:t>
            </a:r>
            <a:r>
              <a:rPr lang="f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Logie, C. H., Lys, C. L., Sokolovic, N., Mackay, K. I., Donkers, H., Kanbari, A., Pooyak, S., &amp; Loppie, C. (2021). Contextual factors associated with depression among Northern and Indigenous adolescents in the Northwest Territories, Canada. Global Mental Health (Cambridge, England), 8, e22.</a:t>
            </a:r>
            <a:r>
              <a:rPr lang="fr" sz="11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https://doi.org/10.1017/gmh.2021.21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6191100" y="4859400"/>
            <a:ext cx="2952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Image: B</a:t>
            </a:r>
            <a:r>
              <a:rPr lang="f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ypaul</a:t>
            </a:r>
            <a:endParaRPr sz="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238900" y="964400"/>
            <a:ext cx="3109500" cy="27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Additional visualizations and resources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6400" y="1744125"/>
            <a:ext cx="2038750" cy="20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